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2" r:id="rId3"/>
    <p:sldId id="258" r:id="rId4"/>
    <p:sldId id="267" r:id="rId5"/>
    <p:sldId id="259" r:id="rId6"/>
    <p:sldId id="260" r:id="rId7"/>
    <p:sldId id="262" r:id="rId8"/>
    <p:sldId id="261" r:id="rId9"/>
    <p:sldId id="269" r:id="rId10"/>
    <p:sldId id="268" r:id="rId11"/>
    <p:sldId id="263" r:id="rId12"/>
    <p:sldId id="270" r:id="rId13"/>
    <p:sldId id="264" r:id="rId14"/>
    <p:sldId id="271" r:id="rId15"/>
    <p:sldId id="265" r:id="rId16"/>
    <p:sldId id="266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966978-5989-4B01-88B6-20D9A702DEF8}" v="1" dt="2024-08-15T22:13:44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3D08A-45F1-4340-BF97-E4D90FE737B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15619-22DD-44DF-8929-314E6F6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93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C70AA-F5CA-4AC4-9999-9726D9C0C10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9000E-C38D-451A-8B93-E943DC11D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6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CF6491-C64A-4EB7-BDB5-DC4ACDD9F5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89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CF6491-C64A-4EB7-BDB5-DC4ACDD9F5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89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D2B78-49FF-400D-9484-0AE3B25A9BA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93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D2B78-49FF-400D-9484-0AE3B25A9BA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35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D2B78-49FF-400D-9484-0AE3B25A9BA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9000E-C38D-451A-8B93-E943DC11D1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2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D2B78-49FF-400D-9484-0AE3B25A9BA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D2B78-49FF-400D-9484-0AE3B25A9BA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D2B78-49FF-400D-9484-0AE3B25A9BA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35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D2B78-49FF-400D-9484-0AE3B25A9BA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9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1C20C3-6678-4F3E-8222-A13AA1D90F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B2BF6AC-8C52-4E1F-A08E-BA1C54F9B69F}" type="datetimeFigureOut">
              <a:rPr lang="en-US" smtClean="0"/>
              <a:t>8/22/2024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-tax.ne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support@online-tax.ne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ticintl.com/gtp_usage.as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s.gov/Individuals/International-Taxpayers/Foreign-Student-Foreign-Scholar-Filing-Requirements-for-U.S.-Federal-Income-Tax-Form-1040NR-or-1040NR-EZ" TargetMode="External"/><Relationship Id="rId3" Type="http://schemas.openxmlformats.org/officeDocument/2006/relationships/hyperlink" Target="mailto:christy.martinez@tamiu.edu" TargetMode="External"/><Relationship Id="rId7" Type="http://schemas.openxmlformats.org/officeDocument/2006/relationships/hyperlink" Target="http://www.irs.gov/pub/irs-pdf/p519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raceli.sandoval@tamiu.edu" TargetMode="External"/><Relationship Id="rId5" Type="http://schemas.openxmlformats.org/officeDocument/2006/relationships/hyperlink" Target="mailto:denisse.garza@tamiu.edu" TargetMode="External"/><Relationship Id="rId4" Type="http://schemas.openxmlformats.org/officeDocument/2006/relationships/hyperlink" Target="mailto:aniel.salazar@tamiu.edu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752600"/>
            <a:ext cx="7924800" cy="46482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4800" dirty="0"/>
            </a:br>
            <a:br>
              <a:rPr lang="en-US" sz="4800" dirty="0"/>
            </a:br>
            <a:r>
              <a:rPr lang="en-US" sz="4000" b="1" dirty="0"/>
              <a:t>U.S. TAX information for FOREIGN STUDENTs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Daniel Salazar</a:t>
            </a:r>
            <a:br>
              <a:rPr lang="en-US" sz="2000" b="1" dirty="0"/>
            </a:br>
            <a:r>
              <a:rPr lang="en-US" sz="2000" b="1" dirty="0"/>
              <a:t>office of budget, payroll &amp; fiscal analysis</a:t>
            </a:r>
            <a:endParaRPr b="1" i="1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825" y="301625"/>
            <a:ext cx="2901950" cy="290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4136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F78B2-3A07-BD2C-49F9-D57AF31DA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Scholarship 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399AC-78F3-EBE9-7A7F-BF1A00424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Example: Nonresident F-1 student receives a $3,000 scholarship. </a:t>
            </a:r>
          </a:p>
          <a:p>
            <a:r>
              <a:rPr lang="en-US" dirty="0">
                <a:latin typeface="Calibri" pitchFamily="34" charset="0"/>
              </a:rPr>
              <a:t>Non-taxable tuition/fees are $2,000. </a:t>
            </a:r>
          </a:p>
          <a:p>
            <a:pPr marL="0" lvl="1" algn="ctr"/>
            <a:r>
              <a:rPr lang="en-US" dirty="0">
                <a:latin typeface="Calibri" pitchFamily="34" charset="0"/>
              </a:rPr>
              <a:t> </a:t>
            </a:r>
            <a:r>
              <a:rPr lang="en-US" b="1" dirty="0">
                <a:latin typeface="Calibri" pitchFamily="34" charset="0"/>
              </a:rPr>
              <a:t>Formula:</a:t>
            </a:r>
          </a:p>
          <a:p>
            <a:pPr marL="0" lvl="1" algn="ctr"/>
            <a:r>
              <a:rPr lang="en-US" dirty="0">
                <a:latin typeface="Calibri" pitchFamily="34" charset="0"/>
              </a:rPr>
              <a:t>   Scholarship 		$3,000</a:t>
            </a:r>
          </a:p>
          <a:p>
            <a:pPr marL="0" lvl="1" algn="ctr"/>
            <a:r>
              <a:rPr lang="en-US" dirty="0">
                <a:latin typeface="Calibri" pitchFamily="34" charset="0"/>
              </a:rPr>
              <a:t>Tuition/Qualified Fees -  </a:t>
            </a:r>
            <a:r>
              <a:rPr lang="en-US" u="sng" dirty="0">
                <a:latin typeface="Calibri" pitchFamily="34" charset="0"/>
              </a:rPr>
              <a:t>$2,000</a:t>
            </a:r>
            <a:endParaRPr lang="en-US" dirty="0">
              <a:latin typeface="Calibri" pitchFamily="34" charset="0"/>
            </a:endParaRPr>
          </a:p>
          <a:p>
            <a:pPr marL="0" lvl="1" algn="ctr"/>
            <a:r>
              <a:rPr lang="en-US" dirty="0">
                <a:latin typeface="Calibri" pitchFamily="34" charset="0"/>
              </a:rPr>
              <a:t>   Taxable Income	$1,000</a:t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The student’s taxable income is </a:t>
            </a:r>
            <a:r>
              <a:rPr lang="en-US" b="1" dirty="0">
                <a:latin typeface="Calibri" pitchFamily="34" charset="0"/>
              </a:rPr>
              <a:t>$1,000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even if this money is used to pay other fees, a meal plan, or housing.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r>
              <a:rPr lang="en-US" dirty="0">
                <a:latin typeface="Calibri" pitchFamily="34" charset="0"/>
              </a:rPr>
              <a:t>Federal Income Tax due is $140 ($1,000 x 14%). TAMIU pays tax to the IRS on students' behalf, and a charge is placed on the student’s account.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70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2879"/>
            <a:ext cx="8229600" cy="57943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3200" b="1" dirty="0"/>
              <a:t>GLACIER System and Student Requirements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0" y="3010907"/>
            <a:ext cx="8382000" cy="384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/>
            <a:r>
              <a:rPr lang="en-US" dirty="0"/>
              <a:t>For your convenience, TAMIU allows you to provide IRS required information via the Internet using the GLACIER Tax Compliance System (</a:t>
            </a:r>
            <a:r>
              <a:rPr lang="en-US" dirty="0">
                <a:hlinkClick r:id="rId3"/>
              </a:rPr>
              <a:t>https://www.online-tax.net</a:t>
            </a:r>
            <a:r>
              <a:rPr lang="en-US" dirty="0"/>
              <a:t>). </a:t>
            </a:r>
          </a:p>
          <a:p>
            <a:pPr marL="0" lvl="1"/>
            <a:endParaRPr lang="en-US" sz="1000" dirty="0"/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1600" dirty="0"/>
              <a:t>If you are hired as an employee (dependent compensation), you will meet with Araceli Sandoval, Human Resources’ Immigration Manager, during the hiring process to complete your GLACIER file.</a:t>
            </a:r>
          </a:p>
          <a:p>
            <a:pPr marL="285750" lvl="1" indent="-285750">
              <a:buFont typeface="Arial" pitchFamily="34" charset="0"/>
              <a:buChar char="•"/>
            </a:pPr>
            <a:endParaRPr lang="en-US" sz="1000" dirty="0"/>
          </a:p>
          <a:p>
            <a:pPr marL="285750" lvl="1" indent="-285750">
              <a:buFont typeface="Arial" pitchFamily="34" charset="0"/>
              <a:buChar char="•"/>
            </a:pPr>
            <a:endParaRPr lang="en-US" sz="1500" dirty="0"/>
          </a:p>
          <a:p>
            <a:pPr marL="0" lvl="1" algn="ctr"/>
            <a:br>
              <a:rPr lang="en-US" dirty="0"/>
            </a:br>
            <a:br>
              <a:rPr lang="en-US" dirty="0"/>
            </a:br>
            <a:r>
              <a:rPr lang="en-US" dirty="0"/>
              <a:t>If you do not complete your GLACIER file as required, a hold will be placed on your student account preventing registration and access to your grades online.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066798"/>
            <a:ext cx="4343400" cy="17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8016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C54E8-6DDE-6A0A-F6E8-32FCE2B11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dirty="0"/>
              <a:t>If you receive any other type of taxable income, you will receive an email from </a:t>
            </a:r>
            <a:r>
              <a:rPr lang="en-US" dirty="0">
                <a:hlinkClick r:id="rId2"/>
              </a:rPr>
              <a:t>support@online-tax.net</a:t>
            </a:r>
            <a:r>
              <a:rPr lang="en-US" dirty="0"/>
              <a:t> with your GLACIER User ID, temporary password, and further instructions to complete your GLACIER file when I am notified of your income. </a:t>
            </a:r>
          </a:p>
          <a:p>
            <a:r>
              <a:rPr lang="en-US" dirty="0"/>
              <a:t>Emails will be sent to your @dusty.tamiu.edu email sometime in late November or early December.</a:t>
            </a:r>
          </a:p>
          <a:p>
            <a:r>
              <a:rPr lang="en-US" dirty="0"/>
              <a:t>Please follow the instructions provided and contact me if you have any questions.</a:t>
            </a:r>
          </a:p>
          <a:p>
            <a:r>
              <a:rPr lang="en-US" dirty="0"/>
              <a:t>Failure to complete your Glacier profile will not excuse you from paying your tax liability. 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D2EFE2E-CDD6-82B9-AD46-15813628AB3D}"/>
              </a:ext>
            </a:extLst>
          </p:cNvPr>
          <p:cNvSpPr txBox="1">
            <a:spLocks/>
          </p:cNvSpPr>
          <p:nvPr/>
        </p:nvSpPr>
        <p:spPr>
          <a:xfrm>
            <a:off x="304800" y="482879"/>
            <a:ext cx="8229600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3200" b="1" dirty="0"/>
              <a:t>GLACIER System and Student Requirements cont.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28655D-6216-98DC-D3D2-873DA50BFB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066798"/>
            <a:ext cx="4343400" cy="17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62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Content Placeholder 2"/>
          <p:cNvSpPr txBox="1">
            <a:spLocks/>
          </p:cNvSpPr>
          <p:nvPr/>
        </p:nvSpPr>
        <p:spPr bwMode="auto">
          <a:xfrm>
            <a:off x="304800" y="1417638"/>
            <a:ext cx="8077200" cy="513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/>
            <a:r>
              <a:rPr lang="en-US" sz="2000" b="1" u="sng" dirty="0">
                <a:latin typeface="Calibri" pitchFamily="34" charset="0"/>
              </a:rPr>
              <a:t>IRS Forms Distributed by TAMIU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Form W-2 “Wage and Tax Statement” 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Students who receive wages from TAMIU will receive an IRS Form W-2 by January 31</a:t>
            </a:r>
            <a:r>
              <a:rPr lang="en-US" sz="2400" baseline="30000" dirty="0">
                <a:latin typeface="Calibri" pitchFamily="34" charset="0"/>
              </a:rPr>
              <a:t>st</a:t>
            </a:r>
            <a:endParaRPr lang="en-US" sz="2400" dirty="0">
              <a:latin typeface="Calibri" pitchFamily="34" charset="0"/>
            </a:endParaRP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Form 1042-S “Foreign Person’s U.S. Source Income Subject to Withholding”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Students who receive any other taxable income (besides wages) from TAMIU will receive an IRS Form 1042-S by March 15</a:t>
            </a:r>
            <a:r>
              <a:rPr lang="en-US" sz="2400" baseline="30000" dirty="0">
                <a:latin typeface="Calibri" pitchFamily="34" charset="0"/>
              </a:rPr>
              <a:t>th</a:t>
            </a:r>
            <a:endParaRPr lang="en-US" sz="2400" dirty="0">
              <a:latin typeface="Calibri" pitchFamily="34" charset="0"/>
            </a:endParaRP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Both these forms are necessary for you to complete your U.S. Income Tax Return.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If you receive both forms in a calendar year, please do not file your tax return until you have both documents in hand. </a:t>
            </a:r>
          </a:p>
          <a:p>
            <a:pPr marL="0" lvl="1"/>
            <a:endParaRPr lang="en-US" dirty="0">
              <a:latin typeface="Calibri" pitchFamily="34" charset="0"/>
            </a:endParaRPr>
          </a:p>
          <a:p>
            <a:pPr marL="0" lvl="1"/>
            <a:endParaRPr lang="en-US" b="1" dirty="0">
              <a:latin typeface="Calibri" pitchFamily="34" charset="0"/>
            </a:endParaRPr>
          </a:p>
          <a:p>
            <a:pPr marL="285750" lvl="1" indent="-285750">
              <a:buFont typeface="Arial" pitchFamily="34" charset="0"/>
              <a:buChar char="•"/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"/>
            <a:ext cx="79248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3200" b="1" spc="-100" dirty="0">
                <a:solidFill>
                  <a:schemeClr val="tx2"/>
                </a:solidFill>
              </a:rPr>
              <a:t>U.S. Tax Filing Requirements for Foreign Students</a:t>
            </a:r>
          </a:p>
        </p:txBody>
      </p:sp>
    </p:spTree>
    <p:extLst>
      <p:ext uri="{BB962C8B-B14F-4D97-AF65-F5344CB8AC3E}">
        <p14:creationId xmlns:p14="http://schemas.microsoft.com/office/powerpoint/2010/main" val="5920484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D7211-D10D-CE22-7E74-E795DF4E8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3200" b="1" spc="-100" dirty="0">
                <a:solidFill>
                  <a:schemeClr val="tx2"/>
                </a:solidFill>
              </a:rPr>
              <a:t>U.S. Tax Filing Requirements for Foreign Students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B94D0-1E95-1B6D-0B0D-6FEFAF61B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/>
            <a:r>
              <a:rPr lang="en-US" b="1" u="sng" dirty="0">
                <a:latin typeface="Calibri" pitchFamily="34" charset="0"/>
              </a:rPr>
              <a:t>Tax Filing Requirements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All internationals, whether they earn income or not, are required to file some type of tax document with the IRS by April 15</a:t>
            </a:r>
            <a:r>
              <a:rPr lang="en-US" sz="2400" baseline="30000" dirty="0">
                <a:latin typeface="Calibri" pitchFamily="34" charset="0"/>
              </a:rPr>
              <a:t>th</a:t>
            </a:r>
            <a:r>
              <a:rPr lang="en-US" sz="2400" dirty="0">
                <a:latin typeface="Calibri" pitchFamily="34" charset="0"/>
              </a:rPr>
              <a:t> of the following year. (See IRS Publication 519 for more information)</a:t>
            </a:r>
          </a:p>
          <a:p>
            <a:pPr marL="0" lvl="1"/>
            <a:endParaRPr lang="en-US" b="1" dirty="0">
              <a:latin typeface="Calibri" pitchFamily="34" charset="0"/>
            </a:endParaRPr>
          </a:p>
          <a:p>
            <a:pPr marL="0" lvl="1"/>
            <a:r>
              <a:rPr lang="en-US" b="1" u="sng" dirty="0">
                <a:latin typeface="Calibri" pitchFamily="34" charset="0"/>
              </a:rPr>
              <a:t>GLACIER Tax Prep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TAMIU international students may purchase GLACIER Tax Prep software for a fee at the following site: </a:t>
            </a:r>
            <a:r>
              <a:rPr lang="en-US" sz="2400" dirty="0">
                <a:latin typeface="Calibri" pitchFamily="34" charset="0"/>
                <a:hlinkClick r:id="rId2"/>
              </a:rPr>
              <a:t>http://www.arcticintl.com/gtp_usage.asp</a:t>
            </a:r>
            <a:r>
              <a:rPr lang="en-US" sz="2400" dirty="0">
                <a:latin typeface="Calibri" pitchFamily="34" charset="0"/>
              </a:rPr>
              <a:t>.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This software is specifically to assist nonresidents in preparing their income tax return and other applicable forms.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97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79438"/>
          </a:xfrm>
        </p:spPr>
        <p:txBody>
          <a:bodyPr rtlCol="0"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3200" b="1" dirty="0">
                <a:ea typeface="+mn-ea"/>
                <a:cs typeface="+mn-cs"/>
              </a:rPr>
              <a:t>Helpful Resources</a:t>
            </a:r>
          </a:p>
        </p:txBody>
      </p:sp>
      <p:sp>
        <p:nvSpPr>
          <p:cNvPr id="6148" name="Content Placeholder 2"/>
          <p:cNvSpPr txBox="1">
            <a:spLocks/>
          </p:cNvSpPr>
          <p:nvPr/>
        </p:nvSpPr>
        <p:spPr bwMode="auto">
          <a:xfrm>
            <a:off x="304800" y="790686"/>
            <a:ext cx="8001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600" dirty="0">
                <a:latin typeface="Calibri" pitchFamily="34" charset="0"/>
              </a:rPr>
              <a:t>Daniel Salazar – Payroll Administrator IV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E-mail:  </a:t>
            </a:r>
            <a:r>
              <a:rPr lang="en-US" sz="1600" dirty="0">
                <a:latin typeface="Calibri" pitchFamily="34" charset="0"/>
                <a:hlinkClick r:id="rId3"/>
              </a:rPr>
              <a:t>d</a:t>
            </a:r>
            <a:r>
              <a:rPr lang="en-US" sz="1600" dirty="0">
                <a:latin typeface="Calibri" pitchFamily="34" charset="0"/>
                <a:hlinkClick r:id="rId4"/>
              </a:rPr>
              <a:t>aniel.salazar@tamiu.edu</a:t>
            </a:r>
            <a:endParaRPr lang="en-US" sz="1600" dirty="0">
              <a:latin typeface="Calibri" pitchFamily="34" charset="0"/>
            </a:endParaRPr>
          </a:p>
          <a:p>
            <a:pPr marL="0" lvl="1"/>
            <a:r>
              <a:rPr lang="en-US" sz="1600" dirty="0">
                <a:latin typeface="Calibri" pitchFamily="34" charset="0"/>
              </a:rPr>
              <a:t>	Phone Number:  956-326-2377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Office Location: Killam Library 435B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Office Hours: Monday thru Friday, 8 am to 5 pm</a:t>
            </a:r>
          </a:p>
          <a:p>
            <a:pPr marL="0" lvl="1"/>
            <a:endParaRPr lang="en-US" sz="14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>
                <a:latin typeface="Calibri" pitchFamily="34" charset="0"/>
              </a:rPr>
              <a:t>Denisse Botello – Director of Budget, Payroll &amp; Fiscal Analysis 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E-mail:  </a:t>
            </a:r>
            <a:r>
              <a:rPr lang="en-US" sz="1600" dirty="0">
                <a:latin typeface="Calibri" pitchFamily="34" charset="0"/>
                <a:hlinkClick r:id="rId5"/>
              </a:rPr>
              <a:t>denisse.garza@tamiu.edu</a:t>
            </a:r>
            <a:r>
              <a:rPr lang="en-US" sz="1600" dirty="0">
                <a:latin typeface="Calibri" pitchFamily="34" charset="0"/>
              </a:rPr>
              <a:t>	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Phone Number:  956-326-2369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Office Location: Killam Library 435E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Office Hours: Monday thru Friday, 8 am to 5 pm</a:t>
            </a:r>
          </a:p>
          <a:p>
            <a:pPr marL="0" lvl="1"/>
            <a:endParaRPr lang="en-US" sz="16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>
                <a:latin typeface="Calibri" pitchFamily="34" charset="0"/>
              </a:rPr>
              <a:t>Araceli Sandoval – Human Resources Admin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E-mail: </a:t>
            </a:r>
            <a:r>
              <a:rPr lang="en-US" sz="1600" dirty="0">
                <a:latin typeface="Calibri" pitchFamily="34" charset="0"/>
                <a:hlinkClick r:id="rId6"/>
              </a:rPr>
              <a:t>araceli.sandoval@tamiu.edu</a:t>
            </a:r>
            <a:r>
              <a:rPr lang="en-US" sz="1600" dirty="0">
                <a:latin typeface="Calibri" pitchFamily="34" charset="0"/>
              </a:rPr>
              <a:t> 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Phone Number: 956-326-2367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Office Location: Killam Library 158D</a:t>
            </a:r>
          </a:p>
          <a:p>
            <a:pPr marL="0" lvl="1"/>
            <a:r>
              <a:rPr lang="en-US" sz="1600" dirty="0">
                <a:latin typeface="Calibri" pitchFamily="34" charset="0"/>
              </a:rPr>
              <a:t>	Office Hours: Monday thru Friday, 8 am to 5 pm</a:t>
            </a:r>
          </a:p>
          <a:p>
            <a:pPr marL="0" lvl="1"/>
            <a:endParaRPr lang="en-US" sz="16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>
                <a:latin typeface="Calibri" pitchFamily="34" charset="0"/>
              </a:rPr>
              <a:t>IRS Publication 519 “U.S. Tax Guide for Aliens” - </a:t>
            </a:r>
            <a:r>
              <a:rPr lang="en-US" sz="1600" dirty="0">
                <a:latin typeface="Calibri" pitchFamily="34" charset="0"/>
                <a:hlinkClick r:id="rId7"/>
              </a:rPr>
              <a:t>http://www.irs.gov/pub/irs-pdf/p519.pdf</a:t>
            </a:r>
            <a:endParaRPr lang="en-US" sz="1600" dirty="0">
              <a:latin typeface="Calibri" pitchFamily="34" charset="0"/>
            </a:endParaRPr>
          </a:p>
          <a:p>
            <a:pPr marL="0" lvl="1"/>
            <a:endParaRPr lang="en-US" sz="16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>
                <a:latin typeface="Calibri" pitchFamily="34" charset="0"/>
              </a:rPr>
              <a:t>IRS Website “Foreign Student/Scholar Filing Requirements for U.S. Federal Income Tax” - </a:t>
            </a:r>
            <a:r>
              <a:rPr lang="en-US" sz="1600" dirty="0">
                <a:latin typeface="Calibri" pitchFamily="34" charset="0"/>
                <a:hlinkClick r:id="rId8"/>
              </a:rPr>
              <a:t>http://www.irs.gov/Individuals/International-Taxpayers/Foreign-Student-Foreign-Scholar-Filing-Requirements-for-U.S.-Federal-Income-Tax-Form-1040NR-or-1040NR-EZ</a:t>
            </a:r>
            <a:endParaRPr lang="en-US" sz="16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>
              <a:latin typeface="Calibri" pitchFamily="34" charset="0"/>
            </a:endParaRPr>
          </a:p>
          <a:p>
            <a:pPr marL="0" lvl="1"/>
            <a:endParaRPr lang="en-US" sz="20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>
              <a:latin typeface="Calibri" pitchFamily="34" charset="0"/>
            </a:endParaRPr>
          </a:p>
          <a:p>
            <a:pPr marL="0" lvl="1"/>
            <a:endParaRPr lang="en-US" dirty="0">
              <a:latin typeface="Calibri" pitchFamily="34" charset="0"/>
            </a:endParaRPr>
          </a:p>
          <a:p>
            <a:pPr marL="0" lvl="1"/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6389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7010400" cy="42672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r>
              <a:rPr lang="en-US" sz="4800" b="1" dirty="0"/>
              <a:t>QUESTIONS?</a:t>
            </a:r>
            <a:br>
              <a:rPr lang="en-US" sz="2000" b="1" dirty="0"/>
            </a:br>
            <a:br>
              <a:rPr lang="en-US" sz="2000" b="1" dirty="0"/>
            </a:br>
            <a:br>
              <a:rPr sz="2000" b="1" dirty="0"/>
            </a:br>
            <a:r>
              <a:rPr lang="en-US" sz="2000" b="1" dirty="0"/>
              <a:t>Daniel Salazar</a:t>
            </a:r>
            <a:br>
              <a:rPr lang="en-US" sz="2000" b="1" dirty="0"/>
            </a:br>
            <a:r>
              <a:rPr lang="en-US" sz="2000" b="1" dirty="0"/>
              <a:t>office of budget, payroll &amp; fiscal analysis</a:t>
            </a:r>
            <a:endParaRPr b="1" i="1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063" y="609600"/>
            <a:ext cx="2453473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3170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lection of Over 55 Funny Tax Day and Tax Season Memes - Funtastic Life">
            <a:extLst>
              <a:ext uri="{FF2B5EF4-FFF2-40B4-BE49-F238E27FC236}">
                <a16:creationId xmlns:a16="http://schemas.microsoft.com/office/drawing/2014/main" id="{B49CACF4-BA7D-E62C-7F87-D3173CE2D7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8363" y="68263"/>
            <a:ext cx="6721475" cy="6721475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24040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9438"/>
          </a:xfrm>
        </p:spPr>
        <p:txBody>
          <a:bodyPr rtlCol="0"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3200" b="1" dirty="0">
                <a:ea typeface="+mn-ea"/>
                <a:cs typeface="+mn-cs"/>
              </a:rPr>
              <a:t>Areas of Focus</a:t>
            </a:r>
          </a:p>
        </p:txBody>
      </p:sp>
      <p:sp>
        <p:nvSpPr>
          <p:cNvPr id="6148" name="Content Placeholder 2"/>
          <p:cNvSpPr txBox="1">
            <a:spLocks/>
          </p:cNvSpPr>
          <p:nvPr/>
        </p:nvSpPr>
        <p:spPr bwMode="auto">
          <a:xfrm>
            <a:off x="304800" y="1434483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U.S. Income Tax Withholding for Nonresidents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8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Types of Income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8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GLACIER System and Student Requirements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8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U.S. Tax Filing Requirements for Foreign Students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8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Helpful Resources</a:t>
            </a:r>
          </a:p>
        </p:txBody>
      </p:sp>
    </p:spTree>
    <p:extLst>
      <p:ext uri="{BB962C8B-B14F-4D97-AF65-F5344CB8AC3E}">
        <p14:creationId xmlns:p14="http://schemas.microsoft.com/office/powerpoint/2010/main" val="39210062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DFF6-9292-DEEF-81DB-15395850B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and Nonresident Aliens for Tax Purposes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86C18-6016-986B-CF9A-19A36BC45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US tax law splits non-U.S. Citizens into two categories:</a:t>
            </a:r>
          </a:p>
          <a:p>
            <a:pPr lvl="1"/>
            <a:r>
              <a:rPr lang="en-US" sz="2400" dirty="0"/>
              <a:t>Resident Aliens for Tax Purposes</a:t>
            </a:r>
          </a:p>
          <a:p>
            <a:pPr lvl="2"/>
            <a:r>
              <a:rPr lang="en-US" sz="2000" dirty="0">
                <a:latin typeface="Calibri" pitchFamily="34" charset="0"/>
              </a:rPr>
              <a:t>Either a lawful permanent resident of the United States holding an immigrant visa or green card, </a:t>
            </a:r>
            <a:r>
              <a:rPr lang="en-US" sz="2000" b="1" dirty="0">
                <a:latin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</a:rPr>
              <a:t> an individual who has met the “substantial presence test” for residency purposes. Subject to the same federal withholding taxes as U.S. citizens and not subject to nonresident taxes. </a:t>
            </a:r>
            <a:endParaRPr lang="en-US" sz="2000" dirty="0"/>
          </a:p>
          <a:p>
            <a:pPr lvl="1"/>
            <a:r>
              <a:rPr lang="en-US" sz="2400" dirty="0"/>
              <a:t>Nonresident Aliens for Tax Purposes</a:t>
            </a:r>
          </a:p>
          <a:p>
            <a:pPr lvl="2"/>
            <a:r>
              <a:rPr lang="en-US" sz="2000" dirty="0"/>
              <a:t> Non-U.S. citizens who have not met the substantial presence test. They are only taxed on U.S.-based income. </a:t>
            </a:r>
          </a:p>
        </p:txBody>
      </p:sp>
    </p:spTree>
    <p:extLst>
      <p:ext uri="{BB962C8B-B14F-4D97-AF65-F5344CB8AC3E}">
        <p14:creationId xmlns:p14="http://schemas.microsoft.com/office/powerpoint/2010/main" val="305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Content Placeholder 2"/>
          <p:cNvSpPr txBox="1">
            <a:spLocks/>
          </p:cNvSpPr>
          <p:nvPr/>
        </p:nvSpPr>
        <p:spPr bwMode="auto">
          <a:xfrm>
            <a:off x="228600" y="1295400"/>
            <a:ext cx="8001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/>
            <a:r>
              <a:rPr lang="en-US" sz="2400" b="1" dirty="0">
                <a:latin typeface="Calibri" pitchFamily="34" charset="0"/>
              </a:rPr>
              <a:t>WHY IS IT REQUIRED?</a:t>
            </a:r>
          </a:p>
          <a:p>
            <a:pPr marL="0" lvl="1"/>
            <a:endParaRPr lang="en-US" sz="2200" dirty="0">
              <a:latin typeface="Calibri" pitchFamily="34" charset="0"/>
            </a:endParaRPr>
          </a:p>
          <a:p>
            <a:pPr marL="0" lvl="1"/>
            <a:r>
              <a:rPr lang="en-US" sz="2200" dirty="0">
                <a:latin typeface="Calibri" pitchFamily="34" charset="0"/>
              </a:rPr>
              <a:t>Withholding agents must withhold federal income tax from all payments made to or on behalf of a nonresident alien.</a:t>
            </a:r>
          </a:p>
          <a:p>
            <a:pPr marL="0" lvl="1" algn="r"/>
            <a:r>
              <a:rPr lang="en-US" sz="2200" dirty="0">
                <a:latin typeface="Calibri" pitchFamily="34" charset="0"/>
              </a:rPr>
              <a:t>-Internal Revenue Service (IRS – U.S. Government Tax Authority)</a:t>
            </a:r>
          </a:p>
          <a:p>
            <a:pPr marL="0" lvl="1" algn="r"/>
            <a:r>
              <a:rPr lang="en-US" sz="1400" dirty="0">
                <a:latin typeface="Calibri" pitchFamily="34" charset="0"/>
              </a:rPr>
              <a:t>Section 1441 of Internal Revenue Code (IRC)</a:t>
            </a:r>
          </a:p>
          <a:p>
            <a:pPr marL="0" lvl="1"/>
            <a:r>
              <a:rPr lang="en-US" sz="2400" dirty="0">
                <a:latin typeface="Calibri" pitchFamily="34" charset="0"/>
              </a:rPr>
              <a:t>___________________________________________________</a:t>
            </a:r>
          </a:p>
          <a:p>
            <a:pPr marL="0" lvl="1"/>
            <a:r>
              <a:rPr lang="en-US" dirty="0">
                <a:latin typeface="Calibri" pitchFamily="34" charset="0"/>
              </a:rPr>
              <a:t>Withholding Agent – Any individual, business, or other entity who issues payments to a foreign person.</a:t>
            </a:r>
          </a:p>
          <a:p>
            <a:pPr marL="0" lvl="1"/>
            <a:endParaRPr lang="en-US" dirty="0">
              <a:latin typeface="Calibri" pitchFamily="34" charset="0"/>
            </a:endParaRPr>
          </a:p>
          <a:p>
            <a:pPr marL="0" lvl="1"/>
            <a:r>
              <a:rPr lang="en-US" dirty="0">
                <a:latin typeface="Calibri" pitchFamily="34" charset="0"/>
              </a:rPr>
              <a:t>Nonresident Alien – Anyone who is not a U.S. citizen or resident alien. Subject to nonresident taxes (IRC Section 1441).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381000"/>
            <a:ext cx="82296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3200" b="1" spc="-100" dirty="0">
                <a:solidFill>
                  <a:schemeClr val="tx2"/>
                </a:solidFill>
                <a:ea typeface="+mn-ea"/>
                <a:cs typeface="+mn-cs"/>
              </a:rPr>
              <a:t>U.S. Income Tax Withholding for Nonresidents</a:t>
            </a:r>
          </a:p>
        </p:txBody>
      </p:sp>
    </p:spTree>
    <p:extLst>
      <p:ext uri="{BB962C8B-B14F-4D97-AF65-F5344CB8AC3E}">
        <p14:creationId xmlns:p14="http://schemas.microsoft.com/office/powerpoint/2010/main" val="35908216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943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3200" b="1" dirty="0"/>
              <a:t>Types of Income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3716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/>
            <a:r>
              <a:rPr lang="en-US" sz="2200" b="1" u="sng" dirty="0">
                <a:latin typeface="Calibri" pitchFamily="34" charset="0"/>
              </a:rPr>
              <a:t>COMPENSATION</a:t>
            </a:r>
          </a:p>
          <a:p>
            <a:pPr marL="0" lvl="1" algn="ctr"/>
            <a:r>
              <a:rPr lang="en-US" sz="2200" b="1" dirty="0">
                <a:latin typeface="Calibri" pitchFamily="34" charset="0"/>
              </a:rPr>
              <a:t>Payments for Personal Services</a:t>
            </a:r>
          </a:p>
          <a:p>
            <a:pPr marL="0" lvl="1"/>
            <a:endParaRPr lang="en-US" u="sng" dirty="0">
              <a:latin typeface="Calibri" pitchFamily="34" charset="0"/>
            </a:endParaRPr>
          </a:p>
          <a:p>
            <a:pPr marL="0" lvl="1"/>
            <a:r>
              <a:rPr lang="en-US" b="1" u="sng" dirty="0">
                <a:latin typeface="Calibri" pitchFamily="34" charset="0"/>
              </a:rPr>
              <a:t>Dependent Compensation (Wages/Salary) – Employment Relationship Exists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Student Employment – May only work 19 hours/week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Part-time Employment – May only work 19 hours/week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Graduate Assistant – May only work 15-20 hours/week</a:t>
            </a:r>
          </a:p>
          <a:p>
            <a:pPr marL="0" lvl="1" algn="ctr"/>
            <a:r>
              <a:rPr lang="en-US" dirty="0">
                <a:latin typeface="Calibri" pitchFamily="34" charset="0"/>
              </a:rPr>
              <a:t>Payments are subject to:  Federal Income Tax (Based on IRS Form W-4)</a:t>
            </a:r>
          </a:p>
          <a:p>
            <a:pPr marL="0" lvl="1"/>
            <a:r>
              <a:rPr lang="en-US" dirty="0">
                <a:latin typeface="Calibri" pitchFamily="34" charset="0"/>
              </a:rPr>
              <a:t>			     Social Security taxes (6.2%)*</a:t>
            </a:r>
          </a:p>
          <a:p>
            <a:pPr marL="0" lvl="1"/>
            <a:r>
              <a:rPr lang="en-US" dirty="0">
                <a:latin typeface="Calibri" pitchFamily="34" charset="0"/>
              </a:rPr>
              <a:t>			     Medicare taxes (1.45%)*</a:t>
            </a:r>
          </a:p>
          <a:p>
            <a:pPr marL="0" lvl="1"/>
            <a:r>
              <a:rPr lang="en-US" baseline="30000" dirty="0">
                <a:latin typeface="Calibri" pitchFamily="34" charset="0"/>
              </a:rPr>
              <a:t>						*Student visas may be exempt</a:t>
            </a:r>
          </a:p>
          <a:p>
            <a:pPr marL="0" lvl="1"/>
            <a:endParaRPr lang="en-US" baseline="30000" dirty="0">
              <a:latin typeface="Calibri" pitchFamily="34" charset="0"/>
            </a:endParaRPr>
          </a:p>
          <a:p>
            <a:pPr marL="0" lvl="1"/>
            <a:endParaRPr lang="en-US" baseline="30000" dirty="0">
              <a:latin typeface="Calibri" pitchFamily="34" charset="0"/>
            </a:endParaRPr>
          </a:p>
          <a:p>
            <a:pPr marL="0" lvl="1"/>
            <a:r>
              <a:rPr lang="en-US" b="1" u="sng" dirty="0">
                <a:latin typeface="Calibri" pitchFamily="34" charset="0"/>
              </a:rPr>
              <a:t>Independent Compensation – Employment Relationship Does Not Exist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If you are on a student visa (F, J, M, or Q), you are </a:t>
            </a:r>
            <a:r>
              <a:rPr lang="en-US" b="1" dirty="0">
                <a:latin typeface="Calibri" pitchFamily="34" charset="0"/>
              </a:rPr>
              <a:t>not</a:t>
            </a:r>
            <a:r>
              <a:rPr lang="en-US" dirty="0">
                <a:latin typeface="Calibri" pitchFamily="34" charset="0"/>
              </a:rPr>
              <a:t> eligible to receive independent compensation.</a:t>
            </a:r>
          </a:p>
          <a:p>
            <a:pPr marL="0" lvl="1" algn="ctr"/>
            <a:r>
              <a:rPr lang="en-US" dirty="0">
                <a:latin typeface="Calibri" pitchFamily="34" charset="0"/>
              </a:rPr>
              <a:t>Payments are subject to Federal Income Tax (30%)</a:t>
            </a:r>
          </a:p>
          <a:p>
            <a:pPr marL="285750" lvl="1" indent="-285750">
              <a:buFont typeface="Arial" pitchFamily="34" charset="0"/>
              <a:buChar char="•"/>
            </a:pPr>
            <a:endParaRPr lang="en-US" b="1" dirty="0">
              <a:latin typeface="Calibri" pitchFamily="34" charset="0"/>
            </a:endParaRPr>
          </a:p>
          <a:p>
            <a:pPr marL="0" lvl="1"/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4114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3200" b="1" dirty="0"/>
              <a:t>Types of Income,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en-US" sz="2200" b="1" u="sng" dirty="0">
                <a:latin typeface="Calibri" pitchFamily="34" charset="0"/>
              </a:rPr>
              <a:t>Student Travel Reimbursements</a:t>
            </a:r>
          </a:p>
          <a:p>
            <a:pPr marL="0" lvl="1" indent="0" algn="ctr">
              <a:buNone/>
            </a:pPr>
            <a:endParaRPr lang="en-US" sz="1000" b="1" u="sng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Payments are subject to Federal Income Tax (30%)</a:t>
            </a:r>
          </a:p>
          <a:p>
            <a:pPr marL="742950" lvl="2" indent="-342900">
              <a:buFont typeface="Arial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May be non-taxable if there is a “business purpose” for the trip – For example, being a presenter at a conference representing TAMIU would mean there is a business purpose.</a:t>
            </a:r>
          </a:p>
          <a:p>
            <a:pPr marL="742950" lvl="2" indent="-342900">
              <a:buFont typeface="Arial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If you are solely attending the conference and not participating, payments are subject to 30% federal income tax, unless you are attending  for educational purposes </a:t>
            </a:r>
            <a:r>
              <a:rPr lang="en-US" sz="1800" b="1" dirty="0">
                <a:latin typeface="Calibri" pitchFamily="34" charset="0"/>
              </a:rPr>
              <a:t>related to your study</a:t>
            </a:r>
            <a:r>
              <a:rPr lang="en-US" sz="1800" dirty="0">
                <a:latin typeface="Calibri" pitchFamily="34" charset="0"/>
              </a:rPr>
              <a:t>. If this is the case, income is considered a scholarship and taxed at 14% for those on an F, J, Q, or M visa.</a:t>
            </a:r>
          </a:p>
          <a:p>
            <a:pPr marL="400050" lvl="2" indent="0">
              <a:buNone/>
            </a:pPr>
            <a:endParaRPr lang="en-US" sz="1500" dirty="0">
              <a:latin typeface="Calibri" pitchFamily="34" charset="0"/>
            </a:endParaRPr>
          </a:p>
          <a:p>
            <a:pPr marL="0" lvl="1" indent="0" algn="ctr">
              <a:buNone/>
            </a:pPr>
            <a:r>
              <a:rPr lang="en-US" sz="2200" b="1" u="sng" dirty="0">
                <a:latin typeface="Calibri" pitchFamily="34" charset="0"/>
              </a:rPr>
              <a:t>Cash Prize/Award</a:t>
            </a:r>
          </a:p>
          <a:p>
            <a:pPr marL="0" lvl="1" indent="0" algn="ctr">
              <a:buNone/>
            </a:pPr>
            <a:endParaRPr lang="en-US" sz="1000" b="1" u="sng" dirty="0">
              <a:latin typeface="Calibri" pitchFamily="34" charset="0"/>
            </a:endParaRPr>
          </a:p>
          <a:p>
            <a:pPr marL="400050" lvl="1" indent="-342900"/>
            <a:r>
              <a:rPr lang="en-US" sz="1800" dirty="0">
                <a:latin typeface="Calibri" pitchFamily="34" charset="0"/>
              </a:rPr>
              <a:t>Payments are subject to Federal Income Tax (30%)</a:t>
            </a:r>
          </a:p>
          <a:p>
            <a:pPr marL="400050" lvl="1" indent="-342900">
              <a:buFont typeface="Arial" pitchFamily="34" charset="0"/>
              <a:buChar char="•"/>
            </a:pPr>
            <a:r>
              <a:rPr lang="en-US" sz="1800" dirty="0">
                <a:latin typeface="Calibri" pitchFamily="34" charset="0"/>
              </a:rPr>
              <a:t>No personal services are required</a:t>
            </a:r>
          </a:p>
        </p:txBody>
      </p:sp>
    </p:spTree>
    <p:extLst>
      <p:ext uri="{BB962C8B-B14F-4D97-AF65-F5344CB8AC3E}">
        <p14:creationId xmlns:p14="http://schemas.microsoft.com/office/powerpoint/2010/main" val="141217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943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3200" b="1" dirty="0"/>
              <a:t>Types of Income, cont.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295400"/>
            <a:ext cx="8077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/>
            <a:r>
              <a:rPr lang="en-US" sz="2200" b="1" u="sng" dirty="0">
                <a:latin typeface="Calibri" pitchFamily="34" charset="0"/>
              </a:rPr>
              <a:t>Scholarships/Fellowships/Waivers</a:t>
            </a:r>
          </a:p>
          <a:p>
            <a:pPr marL="0" lvl="1" algn="ctr"/>
            <a:endParaRPr lang="en-US" sz="2000" b="1" u="sng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Income to aid in pursuit of study where </a:t>
            </a:r>
            <a:r>
              <a:rPr lang="en-US" b="1" dirty="0">
                <a:latin typeface="Calibri" pitchFamily="34" charset="0"/>
              </a:rPr>
              <a:t>no personal services are required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Payments are subject to Federal Income Tax: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14% tax for F, J, M and Q visas; 30% tax for other visas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Federal Income Tax is </a:t>
            </a:r>
            <a:r>
              <a:rPr lang="en-US" b="1" dirty="0">
                <a:latin typeface="Calibri" pitchFamily="34" charset="0"/>
              </a:rPr>
              <a:t>not</a:t>
            </a:r>
            <a:r>
              <a:rPr lang="en-US" dirty="0">
                <a:latin typeface="Calibri" pitchFamily="34" charset="0"/>
              </a:rPr>
              <a:t> calculated on your entire scholarship amount, only on the portion of your scholarship that is considered “taxable income.”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857500" y="35052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/>
            <a:r>
              <a:rPr lang="en-US" dirty="0">
                <a:latin typeface="Calibri" pitchFamily="34" charset="0"/>
              </a:rPr>
              <a:t>  </a:t>
            </a:r>
            <a:r>
              <a:rPr lang="en-US" b="1" dirty="0">
                <a:latin typeface="Calibri" pitchFamily="34" charset="0"/>
              </a:rPr>
              <a:t>Formula:</a:t>
            </a:r>
          </a:p>
          <a:p>
            <a:pPr marL="0" lvl="1"/>
            <a:r>
              <a:rPr lang="en-US" dirty="0">
                <a:latin typeface="Calibri" pitchFamily="34" charset="0"/>
              </a:rPr>
              <a:t>   Scholarship/Fellowship</a:t>
            </a:r>
          </a:p>
          <a:p>
            <a:pPr marL="0" lvl="1"/>
            <a:r>
              <a:rPr lang="en-US" dirty="0">
                <a:latin typeface="Calibri" pitchFamily="34" charset="0"/>
              </a:rPr>
              <a:t>-  </a:t>
            </a:r>
            <a:r>
              <a:rPr lang="en-US" u="sng" dirty="0">
                <a:latin typeface="Calibri" pitchFamily="34" charset="0"/>
              </a:rPr>
              <a:t>Non-taxable Tuition/Fees</a:t>
            </a:r>
            <a:r>
              <a:rPr lang="en-US" dirty="0">
                <a:latin typeface="Calibri" pitchFamily="34" charset="0"/>
              </a:rPr>
              <a:t>*</a:t>
            </a:r>
          </a:p>
          <a:p>
            <a:pPr marL="0" lvl="1"/>
            <a:r>
              <a:rPr lang="en-US" dirty="0">
                <a:latin typeface="Calibri" pitchFamily="34" charset="0"/>
              </a:rPr>
              <a:t>   Taxable Income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90744" y="4572000"/>
            <a:ext cx="77343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/>
            <a:br>
              <a:rPr lang="en-US" sz="2200" u="sng" dirty="0">
                <a:latin typeface="Calibri" pitchFamily="34" charset="0"/>
              </a:rPr>
            </a:br>
            <a:r>
              <a:rPr lang="en-US" sz="2200" u="sng" dirty="0">
                <a:latin typeface="Calibri" pitchFamily="34" charset="0"/>
              </a:rPr>
              <a:t>“A scholarship is only taxable to the extent that it exceeds tuition and qualified fees.”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6096000"/>
            <a:ext cx="723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latin typeface="Calibri" pitchFamily="34" charset="0"/>
              </a:rPr>
              <a:t>*Non-taxable tuition and qualified fees are set forth by the IRS in Section 117(b) of the IRC.</a:t>
            </a:r>
            <a:endParaRPr lang="en-US" sz="1600" u="sng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00705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3CAA1-9493-FC34-4D04-9E4F5E233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Scholarship 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C1073-B6E2-3A3F-F2B4-139BBB011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Example: Nonresident J-1 student receives a $1,000 scholarship. </a:t>
            </a:r>
          </a:p>
          <a:p>
            <a:r>
              <a:rPr lang="en-US" dirty="0">
                <a:latin typeface="Calibri" pitchFamily="34" charset="0"/>
              </a:rPr>
              <a:t>Tuition/qualified fees are $2,000. </a:t>
            </a:r>
          </a:p>
          <a:p>
            <a:pPr marL="0" lvl="1" algn="ctr"/>
            <a:r>
              <a:rPr lang="en-US" dirty="0">
                <a:latin typeface="Calibri" pitchFamily="34" charset="0"/>
              </a:rPr>
              <a:t> </a:t>
            </a:r>
            <a:r>
              <a:rPr lang="en-US" b="1" dirty="0">
                <a:latin typeface="Calibri" pitchFamily="34" charset="0"/>
              </a:rPr>
              <a:t>Formula:</a:t>
            </a:r>
          </a:p>
          <a:p>
            <a:pPr marL="0" lvl="1" algn="ctr"/>
            <a:r>
              <a:rPr lang="en-US" dirty="0">
                <a:latin typeface="Calibri" pitchFamily="34" charset="0"/>
              </a:rPr>
              <a:t>   Scholarship 		$1,000</a:t>
            </a:r>
          </a:p>
          <a:p>
            <a:pPr marL="0" lvl="1" algn="ctr"/>
            <a:r>
              <a:rPr lang="en-US" dirty="0">
                <a:latin typeface="Calibri" pitchFamily="34" charset="0"/>
              </a:rPr>
              <a:t>Tuition/Qualified Fees -  </a:t>
            </a:r>
            <a:r>
              <a:rPr lang="en-US" u="sng" dirty="0">
                <a:latin typeface="Calibri" pitchFamily="34" charset="0"/>
              </a:rPr>
              <a:t>$2,000</a:t>
            </a:r>
            <a:endParaRPr lang="en-US" dirty="0">
              <a:latin typeface="Calibri" pitchFamily="34" charset="0"/>
            </a:endParaRPr>
          </a:p>
          <a:p>
            <a:pPr marL="0" lvl="1" algn="ctr"/>
            <a:r>
              <a:rPr lang="en-US" dirty="0">
                <a:latin typeface="Calibri" pitchFamily="34" charset="0"/>
              </a:rPr>
              <a:t>   Taxable Income 	$0</a:t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The student’s taxable income is </a:t>
            </a:r>
            <a:r>
              <a:rPr lang="en-US" b="1" dirty="0">
                <a:latin typeface="Calibri" pitchFamily="34" charset="0"/>
              </a:rPr>
              <a:t>$0</a:t>
            </a:r>
            <a:r>
              <a:rPr lang="en-US" dirty="0">
                <a:latin typeface="Calibri" pitchFamily="34" charset="0"/>
              </a:rPr>
              <a:t> because qualified tuition and fees exceed the total scholarship amount. </a:t>
            </a:r>
          </a:p>
          <a:p>
            <a:r>
              <a:rPr lang="en-US" dirty="0">
                <a:latin typeface="Calibri" pitchFamily="34" charset="0"/>
              </a:rPr>
              <a:t>Federal Income Tax due is $0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608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TAMIU PPT Template</Template>
  <TotalTime>1907</TotalTime>
  <Words>1506</Words>
  <Application>Microsoft Office PowerPoint</Application>
  <PresentationFormat>On-screen Show (4:3)</PresentationFormat>
  <Paragraphs>154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Adjacency</vt:lpstr>
      <vt:lpstr>  U.S. TAX information for FOREIGN STUDENTs   Daniel Salazar office of budget, payroll &amp; fiscal analysis</vt:lpstr>
      <vt:lpstr>PowerPoint Presentation</vt:lpstr>
      <vt:lpstr>Areas of Focus</vt:lpstr>
      <vt:lpstr>Resident and Nonresident Aliens for Tax Purposes</vt:lpstr>
      <vt:lpstr>PowerPoint Presentation</vt:lpstr>
      <vt:lpstr>Types of Income</vt:lpstr>
      <vt:lpstr>Types of Income, cont.</vt:lpstr>
      <vt:lpstr>Types of Income, cont.</vt:lpstr>
      <vt:lpstr>Scholarship Example 1</vt:lpstr>
      <vt:lpstr>Scholarship Example 2</vt:lpstr>
      <vt:lpstr>GLACIER System and Student Requirements</vt:lpstr>
      <vt:lpstr>PowerPoint Presentation</vt:lpstr>
      <vt:lpstr>PowerPoint Presentation</vt:lpstr>
      <vt:lpstr>U.S. Tax Filing Requirements for Foreign Students cont.</vt:lpstr>
      <vt:lpstr>Helpful Resources</vt:lpstr>
      <vt:lpstr>   QUESTIONS?   Daniel Salazar office of budget, payroll &amp; fiscal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TAX information for FOREIGN STUDENTs   Christy Martinez office of budget, payroll &amp; fiscal analysis</dc:title>
  <dc:creator>Martinez, Christy L</dc:creator>
  <cp:lastModifiedBy>Salazar, Daniel O.</cp:lastModifiedBy>
  <cp:revision>28</cp:revision>
  <cp:lastPrinted>2024-08-15T22:13:51Z</cp:lastPrinted>
  <dcterms:created xsi:type="dcterms:W3CDTF">2013-08-21T22:24:38Z</dcterms:created>
  <dcterms:modified xsi:type="dcterms:W3CDTF">2024-08-22T20:56:31Z</dcterms:modified>
</cp:coreProperties>
</file>